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0985E-15A4-4188-92F8-EF5F8EFE0120}" type="datetimeFigureOut">
              <a:rPr lang="en-IN" smtClean="0"/>
              <a:t>15-10-2024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Dr Shweta Bansal Cases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85E94-2F55-4227-B1FD-D02452C05D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58311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46663-E0CA-45F6-9835-7013748A95A5}" type="datetimeFigureOut">
              <a:rPr lang="en-IN" smtClean="0"/>
              <a:t>15-10-2024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Dr Shweta Bansal Cases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770E8-9EF8-4EFB-B562-2BD4E8D6F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560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D9E4-5BB5-4800-94A6-A31F244E6457}" type="datetime1">
              <a:rPr lang="en-IN" smtClean="0"/>
              <a:t>15-10-2024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2918-5E60-488C-9A6A-C2E1557D03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32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5813-6718-4172-A79B-993BFDFA752C}" type="datetime1">
              <a:rPr lang="en-IN" smtClean="0"/>
              <a:t>15-10-2024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2918-5E60-488C-9A6A-C2E1557D03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0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E59-0AC0-4508-900D-045C1566D022}" type="datetime1">
              <a:rPr lang="en-IN" smtClean="0"/>
              <a:t>15-10-2024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2918-5E60-488C-9A6A-C2E1557D03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594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EAC-90B0-45AA-A05A-4DCF792057C1}" type="datetime1">
              <a:rPr lang="en-IN" smtClean="0"/>
              <a:t>15-10-2024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2918-5E60-488C-9A6A-C2E1557D03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69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4349-668A-490A-949A-89472C650C31}" type="datetime1">
              <a:rPr lang="en-IN" smtClean="0"/>
              <a:t>15-10-2024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2918-5E60-488C-9A6A-C2E1557D03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99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3770-ECE4-4C59-ACA6-123838446B5E}" type="datetime1">
              <a:rPr lang="en-IN" smtClean="0"/>
              <a:t>15-10-2024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2918-5E60-488C-9A6A-C2E1557D03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11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FB51-6A0A-4743-9E86-226E02149655}" type="datetime1">
              <a:rPr lang="en-IN" smtClean="0"/>
              <a:t>15-10-2024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2918-5E60-488C-9A6A-C2E1557D03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21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85A9-1C70-46FF-BDEA-9177A0503C57}" type="datetime1">
              <a:rPr lang="en-IN" smtClean="0"/>
              <a:t>15-10-2024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2918-5E60-488C-9A6A-C2E1557D03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914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2B44-1DBB-451D-9A6E-C7F24E0C95D9}" type="datetime1">
              <a:rPr lang="en-IN" smtClean="0"/>
              <a:t>15-10-2024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2918-5E60-488C-9A6A-C2E1557D03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073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E974-BCE7-4064-96D9-17FCC9341B44}" type="datetime1">
              <a:rPr lang="en-IN" smtClean="0"/>
              <a:t>15-10-2024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2918-5E60-488C-9A6A-C2E1557D03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888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6B6F-57A9-4E09-93FA-7631DFE7EC47}" type="datetime1">
              <a:rPr lang="en-IN" smtClean="0"/>
              <a:t>15-10-2024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2918-5E60-488C-9A6A-C2E1557D03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041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8CC4-D6DA-469E-B39E-AA1C57D22991}" type="datetime1">
              <a:rPr lang="en-IN" smtClean="0"/>
              <a:t>15-10-2024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Shweta Bansal cases and slides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B2918-5E60-488C-9A6A-C2E1557D03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46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Wilms tumor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Case Presentation</a:t>
            </a:r>
          </a:p>
          <a:p>
            <a:r>
              <a:rPr lang="en-US" dirty="0" smtClean="0"/>
              <a:t>Dr Shweta Bansal </a:t>
            </a:r>
          </a:p>
          <a:p>
            <a:r>
              <a:rPr lang="en-US" dirty="0" smtClean="0"/>
              <a:t>Ped </a:t>
            </a:r>
            <a:r>
              <a:rPr lang="en-US" dirty="0" err="1" smtClean="0"/>
              <a:t>Hemonc</a:t>
            </a:r>
            <a:r>
              <a:rPr lang="en-US" dirty="0" smtClean="0"/>
              <a:t> and BMT </a:t>
            </a:r>
          </a:p>
          <a:p>
            <a:r>
              <a:rPr lang="en-US" dirty="0" smtClean="0"/>
              <a:t>Sir HN </a:t>
            </a:r>
            <a:r>
              <a:rPr lang="en-US" dirty="0" err="1" smtClean="0"/>
              <a:t>Relaince</a:t>
            </a:r>
            <a:r>
              <a:rPr lang="en-US" dirty="0" smtClean="0"/>
              <a:t> Foundation Hospital , Mumbai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667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Management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drug or three drug regimen pre surgery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59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786B-E6B3-9B1D-EA4C-BDFE9B46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 plan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DBC678-AD02-C476-B47A-1B0229A3F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66" t="18520" r="14013" b="12451"/>
          <a:stretch/>
        </p:blipFill>
        <p:spPr>
          <a:xfrm>
            <a:off x="838199" y="1676401"/>
            <a:ext cx="9749589" cy="483669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07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276555"/>
            <a:ext cx="10515600" cy="1325563"/>
          </a:xfrm>
        </p:spPr>
        <p:txBody>
          <a:bodyPr/>
          <a:lstStyle/>
          <a:p>
            <a:r>
              <a:rPr lang="en-US" dirty="0" smtClean="0"/>
              <a:t>Surgical notes 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766764"/>
            <a:ext cx="5157787" cy="823912"/>
          </a:xfrm>
        </p:spPr>
        <p:txBody>
          <a:bodyPr/>
          <a:lstStyle/>
          <a:p>
            <a:r>
              <a:rPr lang="en-US" dirty="0" smtClean="0"/>
              <a:t>Case 1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012" y="1590676"/>
            <a:ext cx="5325977" cy="493846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Right upper transverse incision placed that extended </a:t>
            </a:r>
            <a:r>
              <a:rPr lang="en-US" dirty="0" err="1" smtClean="0"/>
              <a:t>upto</a:t>
            </a:r>
            <a:r>
              <a:rPr lang="en-US" dirty="0" smtClean="0"/>
              <a:t> Left MCL.</a:t>
            </a:r>
          </a:p>
          <a:p>
            <a:r>
              <a:rPr lang="en-US" dirty="0" smtClean="0"/>
              <a:t>Abdomen explored, Right renal mass separated from caecum and </a:t>
            </a:r>
            <a:r>
              <a:rPr lang="en-US" dirty="0" err="1" smtClean="0"/>
              <a:t>asending</a:t>
            </a:r>
            <a:r>
              <a:rPr lang="en-US" dirty="0" smtClean="0"/>
              <a:t> colon by dissection using cautery.</a:t>
            </a:r>
          </a:p>
          <a:p>
            <a:r>
              <a:rPr lang="en-US" dirty="0" smtClean="0"/>
              <a:t>A large Right renal mass seen (15 X 12 cm size) adhered medially to duodenum and superiorly to under surface of liver.</a:t>
            </a:r>
          </a:p>
          <a:p>
            <a:r>
              <a:rPr lang="en-US" dirty="0" smtClean="0"/>
              <a:t>Dissection done using </a:t>
            </a:r>
            <a:r>
              <a:rPr lang="en-US" dirty="0" err="1" smtClean="0"/>
              <a:t>ligasure</a:t>
            </a:r>
            <a:r>
              <a:rPr lang="en-US" dirty="0" smtClean="0"/>
              <a:t> and renal vessels secured.</a:t>
            </a:r>
          </a:p>
          <a:p>
            <a:r>
              <a:rPr lang="en-US" dirty="0" smtClean="0"/>
              <a:t>Small branches and tributaries cauterized.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Mass was separated from under surface of liver using cautery and </a:t>
            </a:r>
            <a:r>
              <a:rPr lang="en-US" dirty="0" err="1" smtClean="0">
                <a:solidFill>
                  <a:srgbClr val="FF0000"/>
                </a:solidFill>
              </a:rPr>
              <a:t>Infrahepatic</a:t>
            </a:r>
            <a:r>
              <a:rPr lang="en-US" dirty="0" smtClean="0">
                <a:solidFill>
                  <a:srgbClr val="FF0000"/>
                </a:solidFill>
              </a:rPr>
              <a:t> IVC exposed.</a:t>
            </a:r>
          </a:p>
          <a:p>
            <a:r>
              <a:rPr lang="en-US" dirty="0" smtClean="0"/>
              <a:t>Dissection along inferior surface done to expose right ureter.</a:t>
            </a:r>
          </a:p>
          <a:p>
            <a:r>
              <a:rPr lang="en-US" dirty="0" smtClean="0"/>
              <a:t>Right ureter cut after placing the clips.</a:t>
            </a:r>
          </a:p>
          <a:p>
            <a:r>
              <a:rPr lang="en-US" dirty="0" smtClean="0"/>
              <a:t>Right renal vein and artery identified and divided.</a:t>
            </a:r>
          </a:p>
          <a:p>
            <a:r>
              <a:rPr lang="en-US" dirty="0" smtClean="0"/>
              <a:t>Careful Medial dissection done to separated IVC from the mass.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LN sampling done including: </a:t>
            </a:r>
            <a:r>
              <a:rPr lang="en-US" dirty="0" err="1" smtClean="0"/>
              <a:t>Infrahilar</a:t>
            </a:r>
            <a:r>
              <a:rPr lang="en-US" dirty="0" smtClean="0"/>
              <a:t> </a:t>
            </a:r>
            <a:r>
              <a:rPr lang="en-US" dirty="0" err="1" smtClean="0"/>
              <a:t>paracaval</a:t>
            </a:r>
            <a:r>
              <a:rPr lang="en-US" dirty="0" smtClean="0"/>
              <a:t>, Hilar </a:t>
            </a:r>
            <a:r>
              <a:rPr lang="en-US" dirty="0" err="1" smtClean="0"/>
              <a:t>paracaval</a:t>
            </a:r>
            <a:r>
              <a:rPr lang="en-US" dirty="0" smtClean="0"/>
              <a:t>, </a:t>
            </a:r>
            <a:r>
              <a:rPr lang="en-US" dirty="0" err="1" smtClean="0"/>
              <a:t>Suprahilar</a:t>
            </a:r>
            <a:r>
              <a:rPr lang="en-US" dirty="0" smtClean="0"/>
              <a:t> </a:t>
            </a:r>
            <a:r>
              <a:rPr lang="en-US" dirty="0" err="1" smtClean="0"/>
              <a:t>paracaval</a:t>
            </a:r>
            <a:r>
              <a:rPr lang="en-US" dirty="0" smtClean="0"/>
              <a:t>, </a:t>
            </a:r>
            <a:r>
              <a:rPr lang="en-US" dirty="0" err="1" smtClean="0"/>
              <a:t>Infrahilar</a:t>
            </a:r>
            <a:r>
              <a:rPr lang="en-US" dirty="0" smtClean="0"/>
              <a:t> intra-</a:t>
            </a:r>
            <a:r>
              <a:rPr lang="en-US" dirty="0" err="1" smtClean="0"/>
              <a:t>aortocaval</a:t>
            </a:r>
            <a:r>
              <a:rPr lang="en-US" dirty="0" smtClean="0"/>
              <a:t>, </a:t>
            </a:r>
            <a:r>
              <a:rPr lang="en-US" dirty="0" err="1" smtClean="0"/>
              <a:t>Suprahilar</a:t>
            </a:r>
            <a:r>
              <a:rPr lang="en-US" dirty="0" smtClean="0"/>
              <a:t> intra-</a:t>
            </a:r>
            <a:r>
              <a:rPr lang="en-US" dirty="0" err="1" smtClean="0"/>
              <a:t>aortocaval</a:t>
            </a:r>
            <a:r>
              <a:rPr lang="en-US" dirty="0" smtClean="0"/>
              <a:t>, Abdomen closure done in layers.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638427"/>
            <a:ext cx="5183188" cy="823912"/>
          </a:xfrm>
        </p:spPr>
        <p:txBody>
          <a:bodyPr/>
          <a:lstStyle/>
          <a:p>
            <a:r>
              <a:rPr lang="en-US" dirty="0" smtClean="0"/>
              <a:t>Case 2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81164"/>
            <a:ext cx="5183188" cy="4847974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/>
              <a:t>Left </a:t>
            </a:r>
            <a:r>
              <a:rPr lang="en-IN" dirty="0" err="1" smtClean="0"/>
              <a:t>supraumbilical</a:t>
            </a:r>
            <a:r>
              <a:rPr lang="en-IN" dirty="0" smtClean="0"/>
              <a:t> transverse incision crossing midline –Large (approximately 8.5cm x 8.5cm x 7.5 cm)firm mass noted in left kidney</a:t>
            </a:r>
          </a:p>
          <a:p>
            <a:r>
              <a:rPr lang="en-IN" dirty="0" smtClean="0"/>
              <a:t>3 x left renal arteries doubly ligated and cut , </a:t>
            </a:r>
            <a:r>
              <a:rPr lang="en-IN" dirty="0" err="1" smtClean="0"/>
              <a:t>ligaclips</a:t>
            </a:r>
            <a:r>
              <a:rPr lang="en-IN" dirty="0" smtClean="0"/>
              <a:t> applied on all arteries</a:t>
            </a:r>
          </a:p>
          <a:p>
            <a:r>
              <a:rPr lang="en-IN" dirty="0" smtClean="0"/>
              <a:t>Left renal vein doubly ligated and cut after saving gonadal and left adrenal veins</a:t>
            </a:r>
          </a:p>
          <a:p>
            <a:r>
              <a:rPr lang="en-IN" dirty="0" smtClean="0"/>
              <a:t>Left adrenal gland dissected free from renal mass and normal upper pole of left kidney</a:t>
            </a:r>
          </a:p>
          <a:p>
            <a:r>
              <a:rPr lang="en-IN" dirty="0" smtClean="0"/>
              <a:t>Left ureter ligated and cut at pelvic brim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Radical left nephrectomy done keeping gerota's fascia intact</a:t>
            </a:r>
          </a:p>
          <a:p>
            <a:r>
              <a:rPr lang="en-IN" dirty="0" smtClean="0"/>
              <a:t>Specimen delivered in formalin jar - sent for HPE</a:t>
            </a:r>
          </a:p>
          <a:p>
            <a:r>
              <a:rPr lang="en-IN" dirty="0" smtClean="0"/>
              <a:t>Multiple lymph nodes dissected and sent for HPE</a:t>
            </a:r>
          </a:p>
          <a:p>
            <a:r>
              <a:rPr lang="en-IN" dirty="0" smtClean="0"/>
              <a:t> Left </a:t>
            </a:r>
            <a:r>
              <a:rPr lang="en-IN" dirty="0" err="1" smtClean="0"/>
              <a:t>paraaortic</a:t>
            </a:r>
            <a:r>
              <a:rPr lang="en-IN" dirty="0" smtClean="0"/>
              <a:t> infra renal Left </a:t>
            </a:r>
            <a:r>
              <a:rPr lang="en-IN" dirty="0" err="1" smtClean="0"/>
              <a:t>paraaortic</a:t>
            </a:r>
            <a:r>
              <a:rPr lang="en-IN" dirty="0" smtClean="0"/>
              <a:t> renal - hilar level,   Left </a:t>
            </a:r>
            <a:r>
              <a:rPr lang="en-IN" dirty="0" err="1" smtClean="0"/>
              <a:t>paraaortic</a:t>
            </a:r>
            <a:r>
              <a:rPr lang="en-IN" dirty="0" smtClean="0"/>
              <a:t> supra renal, Right </a:t>
            </a:r>
            <a:r>
              <a:rPr lang="en-IN" dirty="0" err="1" smtClean="0"/>
              <a:t>paraaortic</a:t>
            </a:r>
            <a:r>
              <a:rPr lang="en-IN" dirty="0" smtClean="0"/>
              <a:t> infra renal , Right </a:t>
            </a:r>
            <a:r>
              <a:rPr lang="en-IN" dirty="0" err="1" smtClean="0"/>
              <a:t>paraaortic</a:t>
            </a:r>
            <a:r>
              <a:rPr lang="en-IN" dirty="0" smtClean="0"/>
              <a:t> renal - hilar level lymph node, Right </a:t>
            </a:r>
            <a:r>
              <a:rPr lang="en-IN" dirty="0" err="1" smtClean="0"/>
              <a:t>paraaortic</a:t>
            </a:r>
            <a:r>
              <a:rPr lang="en-IN" dirty="0" smtClean="0"/>
              <a:t> supra renal lymph nodes</a:t>
            </a:r>
          </a:p>
          <a:p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834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Histopathology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1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GROSS EXAMINATION : </a:t>
            </a:r>
            <a:r>
              <a:rPr lang="en-US" dirty="0" err="1" smtClean="0"/>
              <a:t>Recieved</a:t>
            </a:r>
            <a:r>
              <a:rPr lang="en-US" dirty="0" smtClean="0"/>
              <a:t> right </a:t>
            </a:r>
            <a:r>
              <a:rPr lang="en-US" dirty="0" err="1" smtClean="0"/>
              <a:t>neprectomy</a:t>
            </a:r>
            <a:r>
              <a:rPr lang="en-US" dirty="0" smtClean="0"/>
              <a:t> specimen measuring 11cm x 8 cm x 5 cm including perinephric fat. External surface is </a:t>
            </a:r>
            <a:r>
              <a:rPr lang="en-US" dirty="0" err="1" smtClean="0"/>
              <a:t>boselated</a:t>
            </a:r>
            <a:r>
              <a:rPr lang="en-US" dirty="0" smtClean="0"/>
              <a:t>. Ureter seen measuring 4 cm, along with cut end of artery and vein. </a:t>
            </a:r>
          </a:p>
          <a:p>
            <a:r>
              <a:rPr lang="en-US" dirty="0" smtClean="0"/>
              <a:t>The capsule is adherent to the kidney at few places.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Case 2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Gross examination : Radical nephrectomy Specimen </a:t>
            </a:r>
          </a:p>
          <a:p>
            <a:r>
              <a:rPr lang="en-IN" dirty="0" smtClean="0"/>
              <a:t>Serial cut shows circumscribed encapsulated </a:t>
            </a:r>
            <a:r>
              <a:rPr lang="en-IN" dirty="0" err="1" smtClean="0"/>
              <a:t>tumor</a:t>
            </a:r>
            <a:r>
              <a:rPr lang="en-IN" dirty="0" smtClean="0"/>
              <a:t> 8.5 x 8.6 x 6.5 cm with extensive areas of necrosis </a:t>
            </a:r>
          </a:p>
          <a:p>
            <a:r>
              <a:rPr lang="en-IN" dirty="0" err="1" smtClean="0"/>
              <a:t>Perirenal</a:t>
            </a:r>
            <a:r>
              <a:rPr lang="en-IN" dirty="0" smtClean="0"/>
              <a:t> fat and gerota`s fascia uninvolved</a:t>
            </a:r>
          </a:p>
          <a:p>
            <a:r>
              <a:rPr lang="en-IN" dirty="0" smtClean="0"/>
              <a:t>Pelvicalyceal system and renal sinus is </a:t>
            </a:r>
            <a:r>
              <a:rPr lang="en-IN" dirty="0" err="1" smtClean="0"/>
              <a:t>univolved</a:t>
            </a:r>
            <a:r>
              <a:rPr lang="en-IN" dirty="0" smtClean="0"/>
              <a:t>  on gross description </a:t>
            </a:r>
          </a:p>
          <a:p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 Shweta Bansal cases and slides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789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26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Histopathology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991357"/>
            <a:ext cx="5157787" cy="500559"/>
          </a:xfrm>
        </p:spPr>
        <p:txBody>
          <a:bodyPr/>
          <a:lstStyle/>
          <a:p>
            <a:r>
              <a:rPr lang="en-US" dirty="0" smtClean="0"/>
              <a:t>Case 1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674" y="1604212"/>
            <a:ext cx="5740901" cy="52537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Viable tumor is more than 1/3 </a:t>
            </a:r>
            <a:r>
              <a:rPr lang="en-US" dirty="0" err="1" smtClean="0"/>
              <a:t>rd</a:t>
            </a:r>
            <a:r>
              <a:rPr lang="en-US" dirty="0" smtClean="0"/>
              <a:t> of the entire mass. </a:t>
            </a:r>
            <a:r>
              <a:rPr lang="en-US" b="1" dirty="0" smtClean="0"/>
              <a:t>The </a:t>
            </a:r>
            <a:r>
              <a:rPr lang="en-US" b="1" dirty="0" err="1" smtClean="0"/>
              <a:t>blastamel</a:t>
            </a:r>
            <a:r>
              <a:rPr lang="en-US" b="1" dirty="0" smtClean="0"/>
              <a:t> component is more than 2/3 of the  entire tumor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cut margin of ureter, vein and artery at the hilum is free of </a:t>
            </a:r>
            <a:r>
              <a:rPr lang="en-US" dirty="0" err="1" smtClean="0"/>
              <a:t>tumour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connective tissue at the hilum consists of tumor deposits.</a:t>
            </a:r>
          </a:p>
          <a:p>
            <a:r>
              <a:rPr lang="en-US" dirty="0" smtClean="0"/>
              <a:t>Tumor deposit seen in the </a:t>
            </a:r>
            <a:r>
              <a:rPr lang="en-US" dirty="0" err="1" smtClean="0"/>
              <a:t>perirenal</a:t>
            </a:r>
            <a:r>
              <a:rPr lang="en-US" dirty="0" smtClean="0"/>
              <a:t> fat, capsule and Gerota's fascia. </a:t>
            </a:r>
          </a:p>
          <a:p>
            <a:r>
              <a:rPr lang="en-US" dirty="0" smtClean="0"/>
              <a:t>No evidence of anaplasia.</a:t>
            </a:r>
          </a:p>
          <a:p>
            <a:r>
              <a:rPr lang="en-US" dirty="0" err="1" smtClean="0"/>
              <a:t>Infrahilar</a:t>
            </a:r>
            <a:r>
              <a:rPr lang="en-US" dirty="0" smtClean="0"/>
              <a:t> </a:t>
            </a:r>
            <a:r>
              <a:rPr lang="en-US" dirty="0" err="1" smtClean="0"/>
              <a:t>paracaval</a:t>
            </a:r>
            <a:r>
              <a:rPr lang="en-US" dirty="0" smtClean="0"/>
              <a:t> </a:t>
            </a:r>
            <a:r>
              <a:rPr lang="en-US" dirty="0" err="1" smtClean="0"/>
              <a:t>lymphnode</a:t>
            </a:r>
            <a:r>
              <a:rPr lang="en-US" dirty="0" smtClean="0"/>
              <a:t> --. </a:t>
            </a:r>
            <a:r>
              <a:rPr lang="en-US" b="1" dirty="0" smtClean="0">
                <a:solidFill>
                  <a:srgbClr val="FF0000"/>
                </a:solidFill>
              </a:rPr>
              <a:t>Tumor deposits seen along the </a:t>
            </a:r>
            <a:r>
              <a:rPr lang="en-US" b="1" dirty="0" err="1" smtClean="0">
                <a:solidFill>
                  <a:srgbClr val="FF0000"/>
                </a:solidFill>
              </a:rPr>
              <a:t>peri</a:t>
            </a:r>
            <a:r>
              <a:rPr lang="en-US" b="1" dirty="0" smtClean="0">
                <a:solidFill>
                  <a:srgbClr val="FF0000"/>
                </a:solidFill>
              </a:rPr>
              <a:t> nodal connective tissue. </a:t>
            </a: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542174"/>
            <a:ext cx="5183188" cy="823912"/>
          </a:xfrm>
        </p:spPr>
        <p:txBody>
          <a:bodyPr/>
          <a:lstStyle/>
          <a:p>
            <a:r>
              <a:rPr lang="en-US" dirty="0" smtClean="0"/>
              <a:t>Case 2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04212"/>
            <a:ext cx="5183188" cy="45854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Viable tumor 55%, with blastemal component (27%), epithelial </a:t>
            </a:r>
            <a:r>
              <a:rPr lang="en-US" dirty="0" err="1" smtClean="0"/>
              <a:t>componenet</a:t>
            </a:r>
            <a:r>
              <a:rPr lang="en-US" dirty="0" smtClean="0"/>
              <a:t> (9%) , mesenchymal component (19%) </a:t>
            </a:r>
          </a:p>
          <a:p>
            <a:r>
              <a:rPr lang="en-US" dirty="0" smtClean="0"/>
              <a:t>Mesenchymal component shows </a:t>
            </a:r>
            <a:r>
              <a:rPr lang="en-US" dirty="0" err="1" smtClean="0"/>
              <a:t>rhabdomyoblastic</a:t>
            </a:r>
            <a:r>
              <a:rPr lang="en-US" dirty="0" smtClean="0"/>
              <a:t> component</a:t>
            </a:r>
          </a:p>
          <a:p>
            <a:r>
              <a:rPr lang="en-US" dirty="0" smtClean="0"/>
              <a:t> The ureter, vein and artery at the hilum is free of </a:t>
            </a:r>
            <a:r>
              <a:rPr lang="en-US" dirty="0" err="1" smtClean="0"/>
              <a:t>tumour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perirenal</a:t>
            </a:r>
            <a:r>
              <a:rPr lang="en-US" dirty="0" smtClean="0"/>
              <a:t> fat, capsule and Gerota's fascia are free of tumor  </a:t>
            </a:r>
          </a:p>
          <a:p>
            <a:r>
              <a:rPr lang="en-US" b="1" dirty="0" smtClean="0"/>
              <a:t>Renal Sinus involved by tumor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Diffuse anaplasia present </a:t>
            </a:r>
          </a:p>
          <a:p>
            <a:r>
              <a:rPr lang="en-US" dirty="0" smtClean="0"/>
              <a:t>All Lymph nodes negative 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369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staging and risk stratification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1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Local staging- Stage 2 ( </a:t>
            </a:r>
            <a:r>
              <a:rPr lang="en-US" dirty="0" err="1" smtClean="0"/>
              <a:t>Perirenal</a:t>
            </a:r>
            <a:r>
              <a:rPr lang="en-US" dirty="0" smtClean="0"/>
              <a:t> fat involvement </a:t>
            </a:r>
          </a:p>
          <a:p>
            <a:r>
              <a:rPr lang="en-US" dirty="0" smtClean="0"/>
              <a:t>Upgraded to stage III – for </a:t>
            </a:r>
            <a:r>
              <a:rPr lang="en-US" dirty="0" err="1" smtClean="0"/>
              <a:t>perinodal</a:t>
            </a:r>
            <a:r>
              <a:rPr lang="en-US" dirty="0" smtClean="0"/>
              <a:t>  connective tissue involvement </a:t>
            </a:r>
          </a:p>
          <a:p>
            <a:endParaRPr lang="en-US" dirty="0"/>
          </a:p>
          <a:p>
            <a:r>
              <a:rPr lang="en-US" dirty="0" smtClean="0"/>
              <a:t>Risk – 2/3</a:t>
            </a:r>
            <a:r>
              <a:rPr lang="en-US" baseline="30000" dirty="0" smtClean="0"/>
              <a:t>rd</a:t>
            </a:r>
            <a:r>
              <a:rPr lang="en-US" dirty="0" smtClean="0"/>
              <a:t> blastemal component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Case 2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Local staging – Stage 2 ( renal sinus involvement 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Risk – Diffuse anaplasia  </a:t>
            </a:r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139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Board Discussion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biopsy justified in both cases or surgery could have done upfront </a:t>
            </a:r>
          </a:p>
          <a:p>
            <a:r>
              <a:rPr lang="en-US" dirty="0" smtClean="0"/>
              <a:t>Or we can start chemo without biopsy in these cases </a:t>
            </a:r>
          </a:p>
          <a:p>
            <a:r>
              <a:rPr lang="en-US" dirty="0" smtClean="0"/>
              <a:t>And role of two versus three drug chemo considering high risk features in biopsy report </a:t>
            </a:r>
          </a:p>
          <a:p>
            <a:r>
              <a:rPr lang="en-US" dirty="0" smtClean="0"/>
              <a:t>Any comments on surgery reporting or histopath reporting </a:t>
            </a:r>
          </a:p>
          <a:p>
            <a:r>
              <a:rPr lang="en-US" dirty="0" smtClean="0"/>
              <a:t>Any role of local radiation, if yes what the best time and dose of radiation  </a:t>
            </a:r>
          </a:p>
          <a:p>
            <a:r>
              <a:rPr lang="en-US" dirty="0" smtClean="0"/>
              <a:t>Any role of high risk chemotherapy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910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Board complex Wilms case Discussions 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Points </a:t>
            </a:r>
          </a:p>
          <a:p>
            <a:r>
              <a:rPr lang="en-US" dirty="0" smtClean="0"/>
              <a:t>Purpose : To engage in collaborative review of complex cases </a:t>
            </a:r>
          </a:p>
          <a:p>
            <a:r>
              <a:rPr lang="en-US" dirty="0" smtClean="0"/>
              <a:t>Objective : Identify practical challenges, therapeutic decisions and potential improvements </a:t>
            </a:r>
          </a:p>
          <a:p>
            <a:r>
              <a:rPr lang="en-US" dirty="0" smtClean="0"/>
              <a:t>Outcome : Share collective expertise to enhance patient care strategies and outcomes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684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History and Presentation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1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History : </a:t>
            </a:r>
          </a:p>
          <a:p>
            <a:r>
              <a:rPr lang="en-US" dirty="0" smtClean="0"/>
              <a:t>Age 1.2 years</a:t>
            </a:r>
          </a:p>
          <a:p>
            <a:r>
              <a:rPr lang="en-US" dirty="0" smtClean="0"/>
              <a:t>Gender:  boy</a:t>
            </a:r>
          </a:p>
          <a:p>
            <a:r>
              <a:rPr lang="en-US" dirty="0" smtClean="0"/>
              <a:t>CC: Presenting with complaints of decrease feeding and lethargy and gradually increasing abdominal distension </a:t>
            </a:r>
          </a:p>
          <a:p>
            <a:r>
              <a:rPr lang="en-US" dirty="0" smtClean="0"/>
              <a:t>The size of the abdomen was gradually increasing more on the right side </a:t>
            </a: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Case 2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History :</a:t>
            </a:r>
          </a:p>
          <a:p>
            <a:r>
              <a:rPr lang="en-US" dirty="0" smtClean="0"/>
              <a:t>Age : 1. 9 years </a:t>
            </a:r>
          </a:p>
          <a:p>
            <a:r>
              <a:rPr lang="en-US" dirty="0" smtClean="0"/>
              <a:t>Gender :  Girl </a:t>
            </a:r>
          </a:p>
          <a:p>
            <a:r>
              <a:rPr lang="en-US" dirty="0" smtClean="0"/>
              <a:t>CC : Child brought by parents to ER with c/o- Fever since 21 days (</a:t>
            </a:r>
            <a:r>
              <a:rPr lang="en-US" dirty="0" err="1" smtClean="0"/>
              <a:t>Tmax</a:t>
            </a:r>
            <a:r>
              <a:rPr lang="en-US" dirty="0" smtClean="0"/>
              <a:t>- 103F) 3 spikes/day not a/w chills. T/t with </a:t>
            </a:r>
            <a:r>
              <a:rPr lang="en-US" dirty="0" err="1" smtClean="0"/>
              <a:t>Syp</a:t>
            </a:r>
            <a:r>
              <a:rPr lang="en-US" dirty="0" smtClean="0"/>
              <a:t> </a:t>
            </a:r>
            <a:r>
              <a:rPr lang="en-US" dirty="0" err="1" smtClean="0"/>
              <a:t>Crocin</a:t>
            </a:r>
            <a:r>
              <a:rPr lang="en-US" dirty="0" smtClean="0"/>
              <a:t> DS . </a:t>
            </a:r>
          </a:p>
          <a:p>
            <a:r>
              <a:rPr lang="en-US" dirty="0" smtClean="0"/>
              <a:t>H/O mucus in stool. Passing hard stool since 2 days</a:t>
            </a:r>
          </a:p>
          <a:p>
            <a:r>
              <a:rPr lang="en-US" dirty="0" smtClean="0"/>
              <a:t>Pediatrician On examination noticed lump in the abdomen </a:t>
            </a:r>
          </a:p>
          <a:p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23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History and Presentation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1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 History : Grandfather had throat cancer </a:t>
            </a:r>
          </a:p>
          <a:p>
            <a:r>
              <a:rPr lang="en-US" dirty="0" smtClean="0"/>
              <a:t>Developmental history : normal </a:t>
            </a:r>
          </a:p>
          <a:p>
            <a:r>
              <a:rPr lang="en-US" dirty="0" smtClean="0"/>
              <a:t>Vaccination history : immunized for age </a:t>
            </a:r>
          </a:p>
          <a:p>
            <a:r>
              <a:rPr lang="en-US" dirty="0" smtClean="0"/>
              <a:t>Neonatal period : unremarkable </a:t>
            </a: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Case 2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 History : No history of cancer </a:t>
            </a:r>
          </a:p>
          <a:p>
            <a:r>
              <a:rPr lang="en-US" dirty="0" smtClean="0"/>
              <a:t>Developmental history : normal </a:t>
            </a:r>
          </a:p>
          <a:p>
            <a:r>
              <a:rPr lang="en-US" dirty="0" smtClean="0"/>
              <a:t>Vaccination history : immunized for age </a:t>
            </a:r>
          </a:p>
          <a:p>
            <a:r>
              <a:rPr lang="en-US" dirty="0" smtClean="0"/>
              <a:t>Neonatal period : unremarkable 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795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Clinical Presentation 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1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Normal growth </a:t>
            </a:r>
          </a:p>
          <a:p>
            <a:r>
              <a:rPr lang="en-IN" dirty="0" smtClean="0"/>
              <a:t>No syndromic features </a:t>
            </a:r>
          </a:p>
          <a:p>
            <a:r>
              <a:rPr lang="en-IN" dirty="0" smtClean="0"/>
              <a:t>No hypertrophy of any limb </a:t>
            </a:r>
          </a:p>
          <a:p>
            <a:r>
              <a:rPr lang="en-IN" dirty="0" smtClean="0"/>
              <a:t>BP -84/61 , RR 28 , HR 110b/min </a:t>
            </a:r>
          </a:p>
          <a:p>
            <a:r>
              <a:rPr lang="en-IN" dirty="0" smtClean="0"/>
              <a:t>Per abdomen – abdomen distended </a:t>
            </a:r>
          </a:p>
          <a:p>
            <a:r>
              <a:rPr lang="en-IN" dirty="0" smtClean="0"/>
              <a:t>Mass palpable on the right iliac fossa , firm to hard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Case  2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Normal growth </a:t>
            </a:r>
          </a:p>
          <a:p>
            <a:r>
              <a:rPr lang="en-IN" dirty="0" smtClean="0"/>
              <a:t>No syndromic features </a:t>
            </a:r>
          </a:p>
          <a:p>
            <a:r>
              <a:rPr lang="en-IN" dirty="0" smtClean="0"/>
              <a:t>No hypertrophy of any limb </a:t>
            </a:r>
          </a:p>
          <a:p>
            <a:r>
              <a:rPr lang="en-IN" dirty="0" smtClean="0"/>
              <a:t>BP -95/58 , RR 32 , HR 130b/min </a:t>
            </a:r>
          </a:p>
          <a:p>
            <a:r>
              <a:rPr lang="en-IN" dirty="0" smtClean="0"/>
              <a:t>Per abdomen – abdomen distended </a:t>
            </a:r>
          </a:p>
          <a:p>
            <a:r>
              <a:rPr lang="en-IN" dirty="0" smtClean="0"/>
              <a:t>Mass palpable on the  left iliac fossa , firm to hard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343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991356"/>
            <a:ext cx="5157787" cy="823912"/>
          </a:xfrm>
        </p:spPr>
        <p:txBody>
          <a:bodyPr/>
          <a:lstStyle/>
          <a:p>
            <a:r>
              <a:rPr lang="en-US" dirty="0" smtClean="0"/>
              <a:t>Case 1 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34261" y="2007773"/>
            <a:ext cx="3779423" cy="285633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23440"/>
            <a:ext cx="5183188" cy="823912"/>
          </a:xfrm>
        </p:spPr>
        <p:txBody>
          <a:bodyPr/>
          <a:lstStyle/>
          <a:p>
            <a:r>
              <a:rPr lang="en-US" dirty="0" smtClean="0"/>
              <a:t>Case 2 </a:t>
            </a:r>
            <a:endParaRPr lang="en-IN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9612"/>
          <a:stretch/>
        </p:blipFill>
        <p:spPr>
          <a:xfrm>
            <a:off x="6921499" y="1869055"/>
            <a:ext cx="4243805" cy="2995056"/>
          </a:xfrm>
        </p:spPr>
      </p:pic>
      <p:sp>
        <p:nvSpPr>
          <p:cNvPr id="12" name="TextBox 11"/>
          <p:cNvSpPr txBox="1"/>
          <p:nvPr/>
        </p:nvSpPr>
        <p:spPr>
          <a:xfrm>
            <a:off x="545432" y="4988663"/>
            <a:ext cx="5452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large well defined heterogeneous mass lesion measuring </a:t>
            </a:r>
            <a:r>
              <a:rPr lang="en-US" dirty="0" smtClean="0">
                <a:solidFill>
                  <a:srgbClr val="FF0000"/>
                </a:solidFill>
              </a:rPr>
              <a:t>12.3 x 11.2 x 12.9 </a:t>
            </a:r>
            <a:r>
              <a:rPr lang="en-US" dirty="0" smtClean="0"/>
              <a:t>cm from the mid and lower pole of right kidney with a large </a:t>
            </a:r>
            <a:r>
              <a:rPr lang="en-US" dirty="0" err="1" smtClean="0"/>
              <a:t>exophytic</a:t>
            </a:r>
            <a:r>
              <a:rPr lang="en-US" dirty="0" smtClean="0"/>
              <a:t> component. Multiple </a:t>
            </a:r>
            <a:r>
              <a:rPr lang="en-US" dirty="0" err="1" smtClean="0"/>
              <a:t>hypodense</a:t>
            </a:r>
            <a:r>
              <a:rPr lang="en-US" dirty="0" smtClean="0"/>
              <a:t> area seen within likely necrosis. Right adrenal gland is not visualized separately from the lesion. Mass likely to be Wilms tumor or </a:t>
            </a:r>
            <a:r>
              <a:rPr lang="en-US" dirty="0" err="1" smtClean="0"/>
              <a:t>neuroblastoma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81011" y="4901460"/>
            <a:ext cx="57109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large well-circumscribed lesion with mixed solid cystic areas and </a:t>
            </a:r>
            <a:r>
              <a:rPr lang="en-US" dirty="0" smtClean="0">
                <a:solidFill>
                  <a:srgbClr val="FF0000"/>
                </a:solidFill>
              </a:rPr>
              <a:t>few areas of calcification </a:t>
            </a:r>
            <a:r>
              <a:rPr lang="en-US" dirty="0" smtClean="0"/>
              <a:t>is noted arising from the left kidney displacing the remnant renal parenchyma and renal pelvicalyceal system medially measuring </a:t>
            </a:r>
            <a:r>
              <a:rPr lang="en-US" b="1" dirty="0" smtClean="0"/>
              <a:t>7.4[W] x 7.4[AP] x 8.3[H]cm</a:t>
            </a:r>
            <a:r>
              <a:rPr lang="en-US" dirty="0" smtClean="0"/>
              <a:t>. The lesion is predominantly cystic with </a:t>
            </a:r>
            <a:r>
              <a:rPr lang="en-US" dirty="0" err="1" smtClean="0"/>
              <a:t>enhnacing</a:t>
            </a:r>
            <a:r>
              <a:rPr lang="en-US" dirty="0" smtClean="0"/>
              <a:t> solid component and </a:t>
            </a:r>
            <a:r>
              <a:rPr lang="en-US" dirty="0" err="1" smtClean="0"/>
              <a:t>septations</a:t>
            </a:r>
            <a:r>
              <a:rPr lang="en-US" dirty="0" smtClean="0"/>
              <a:t>. No extension or thrombosis of the renal vein or IVC. </a:t>
            </a:r>
            <a:endParaRPr lang="en-IN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42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Surgery or biopsy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49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8243"/>
            <a:ext cx="10515600" cy="1325563"/>
          </a:xfrm>
        </p:spPr>
        <p:txBody>
          <a:bodyPr/>
          <a:lstStyle/>
          <a:p>
            <a:r>
              <a:rPr lang="en-US" dirty="0" smtClean="0"/>
              <a:t>Biopsy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863021"/>
            <a:ext cx="5157787" cy="823912"/>
          </a:xfrm>
        </p:spPr>
        <p:txBody>
          <a:bodyPr/>
          <a:lstStyle/>
          <a:p>
            <a:r>
              <a:rPr lang="en-US" dirty="0" smtClean="0"/>
              <a:t>Case 1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633" y="1828800"/>
            <a:ext cx="5197642" cy="43608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Sections show renal parenchyma consisting of </a:t>
            </a:r>
            <a:r>
              <a:rPr lang="en-US" dirty="0" err="1" smtClean="0"/>
              <a:t>fibrocollagenous</a:t>
            </a:r>
            <a:r>
              <a:rPr lang="en-US" dirty="0" smtClean="0"/>
              <a:t> tissue and an occasional glomerulus and tubule along with tumor tissue.</a:t>
            </a:r>
          </a:p>
          <a:p>
            <a:r>
              <a:rPr lang="en-US" dirty="0" smtClean="0"/>
              <a:t>Tumor composed of round to oval malignant cells with hyperchromatic nuclei, arranged in sheets and nodules. Mitotic figures present. </a:t>
            </a:r>
          </a:p>
          <a:p>
            <a:r>
              <a:rPr lang="en-US" dirty="0" smtClean="0"/>
              <a:t>An occasional rosette seen. A focus of stroma with malignant cells seen. Tubules not appreciated in tumor tissue. </a:t>
            </a:r>
          </a:p>
          <a:p>
            <a:r>
              <a:rPr lang="en-US" dirty="0" smtClean="0"/>
              <a:t>Necrosis not appreciated. Features of malignant small round cell tumor.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798849"/>
            <a:ext cx="5183188" cy="823912"/>
          </a:xfrm>
        </p:spPr>
        <p:txBody>
          <a:bodyPr/>
          <a:lstStyle/>
          <a:p>
            <a:r>
              <a:rPr lang="en-US" dirty="0" smtClean="0"/>
              <a:t>Case 2 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743074" y="1686933"/>
            <a:ext cx="6448926" cy="517106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62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8243"/>
            <a:ext cx="10515600" cy="1325563"/>
          </a:xfrm>
        </p:spPr>
        <p:txBody>
          <a:bodyPr/>
          <a:lstStyle/>
          <a:p>
            <a:r>
              <a:rPr lang="en-US" dirty="0" smtClean="0"/>
              <a:t>Biopsy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863021"/>
            <a:ext cx="5157787" cy="823912"/>
          </a:xfrm>
        </p:spPr>
        <p:txBody>
          <a:bodyPr/>
          <a:lstStyle/>
          <a:p>
            <a:r>
              <a:rPr lang="en-US" dirty="0" smtClean="0"/>
              <a:t>Case 1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633" y="1828800"/>
            <a:ext cx="5197642" cy="4360863"/>
          </a:xfrm>
        </p:spPr>
        <p:txBody>
          <a:bodyPr>
            <a:normAutofit/>
          </a:bodyPr>
          <a:lstStyle/>
          <a:p>
            <a:r>
              <a:rPr lang="en-US" dirty="0" smtClean="0"/>
              <a:t>Impression : </a:t>
            </a:r>
            <a:r>
              <a:rPr lang="en-US" dirty="0"/>
              <a:t>W</a:t>
            </a:r>
            <a:r>
              <a:rPr lang="en-US" dirty="0" smtClean="0"/>
              <a:t>ilms Tumors 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triphasic</a:t>
            </a:r>
            <a:r>
              <a:rPr lang="en-US" dirty="0" smtClean="0"/>
              <a:t> element </a:t>
            </a:r>
          </a:p>
          <a:p>
            <a:r>
              <a:rPr lang="en-US" dirty="0" smtClean="0"/>
              <a:t>with predominant blastemal component </a:t>
            </a:r>
          </a:p>
          <a:p>
            <a:r>
              <a:rPr lang="en-US" dirty="0" smtClean="0"/>
              <a:t>No anaplasia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798849"/>
            <a:ext cx="5183188" cy="823912"/>
          </a:xfrm>
        </p:spPr>
        <p:txBody>
          <a:bodyPr/>
          <a:lstStyle/>
          <a:p>
            <a:r>
              <a:rPr lang="en-US" dirty="0" smtClean="0"/>
              <a:t>Case 2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800"/>
            <a:ext cx="5183188" cy="4360863"/>
          </a:xfrm>
        </p:spPr>
        <p:txBody>
          <a:bodyPr/>
          <a:lstStyle/>
          <a:p>
            <a:r>
              <a:rPr lang="en-US" dirty="0" smtClean="0"/>
              <a:t>Impression : Scanty undifferentiated tumor </a:t>
            </a:r>
          </a:p>
          <a:p>
            <a:r>
              <a:rPr lang="en-US" dirty="0" smtClean="0"/>
              <a:t>Consistent with monophasic </a:t>
            </a:r>
            <a:r>
              <a:rPr lang="en-US" dirty="0" err="1" smtClean="0"/>
              <a:t>nephroblastoma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With anaplasia </a:t>
            </a:r>
          </a:p>
          <a:p>
            <a:r>
              <a:rPr lang="en-US" dirty="0" smtClean="0"/>
              <a:t>With blastemal component </a:t>
            </a:r>
          </a:p>
          <a:p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Shweta Bansal cases and slides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67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1289</Words>
  <Application>Microsoft Office PowerPoint</Application>
  <PresentationFormat>Widescreen</PresentationFormat>
  <Paragraphs>163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Wilms tumor </vt:lpstr>
      <vt:lpstr>Tumor Board complex Wilms case Discussions </vt:lpstr>
      <vt:lpstr>Case History and Presentation </vt:lpstr>
      <vt:lpstr>Case History and Presentation </vt:lpstr>
      <vt:lpstr>Case Clinical Presentation  </vt:lpstr>
      <vt:lpstr>Imaging </vt:lpstr>
      <vt:lpstr>Next Step </vt:lpstr>
      <vt:lpstr>Biopsy </vt:lpstr>
      <vt:lpstr>Biopsy </vt:lpstr>
      <vt:lpstr>Further Management </vt:lpstr>
      <vt:lpstr>Treatment plan </vt:lpstr>
      <vt:lpstr>Surgical notes  </vt:lpstr>
      <vt:lpstr>Histopathology </vt:lpstr>
      <vt:lpstr>Histopathology </vt:lpstr>
      <vt:lpstr>Final staging and risk stratification </vt:lpstr>
      <vt:lpstr>Tumor Board Discussion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Wilms tumor</dc:title>
  <dc:creator>Shweta Bansal</dc:creator>
  <cp:lastModifiedBy>Shweta Bansal</cp:lastModifiedBy>
  <cp:revision>15</cp:revision>
  <dcterms:created xsi:type="dcterms:W3CDTF">2024-10-15T08:56:40Z</dcterms:created>
  <dcterms:modified xsi:type="dcterms:W3CDTF">2024-10-15T11:10:44Z</dcterms:modified>
</cp:coreProperties>
</file>